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7" r:id="rId3"/>
    <p:sldId id="288" r:id="rId4"/>
    <p:sldId id="289" r:id="rId5"/>
    <p:sldId id="290" r:id="rId6"/>
    <p:sldId id="292" r:id="rId7"/>
    <p:sldId id="297" r:id="rId8"/>
    <p:sldId id="293" r:id="rId9"/>
    <p:sldId id="294" r:id="rId10"/>
    <p:sldId id="295" r:id="rId11"/>
    <p:sldId id="296" r:id="rId12"/>
    <p:sldId id="298" r:id="rId13"/>
  </p:sldIdLst>
  <p:sldSz cx="12192000" cy="6858000"/>
  <p:notesSz cx="6735763" cy="98663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FF00"/>
    <a:srgbClr val="E30F1F"/>
    <a:srgbClr val="16A439"/>
    <a:srgbClr val="159F36"/>
    <a:srgbClr val="BCB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6433" autoAdjust="0"/>
  </p:normalViewPr>
  <p:slideViewPr>
    <p:cSldViewPr snapToGrid="0">
      <p:cViewPr varScale="1">
        <p:scale>
          <a:sx n="114" d="100"/>
          <a:sy n="114" d="100"/>
        </p:scale>
        <p:origin x="-40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452A2-F3DC-4256-B447-282BBE09EAAC}" type="datetimeFigureOut">
              <a:rPr lang="sk-SK" smtClean="0"/>
              <a:t>3. 2. 2017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E6A5D-CD7F-475F-BEF9-0FD8B29356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500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F6477-C838-485D-8EAD-1570E42F5DA4}" type="datetimeFigureOut">
              <a:rPr lang="sk-SK" smtClean="0"/>
              <a:t>3. 2. 2017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4B709-1D77-408E-84F8-EFA37F366F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081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B709-1D77-408E-84F8-EFA37F366FCF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73926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B709-1D77-408E-84F8-EFA37F366FCF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66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B709-1D77-408E-84F8-EFA37F366FCF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66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B709-1D77-408E-84F8-EFA37F366FCF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66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B709-1D77-408E-84F8-EFA37F366FCF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66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B709-1D77-408E-84F8-EFA37F366FCF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66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B709-1D77-408E-84F8-EFA37F366FCF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66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B709-1D77-408E-84F8-EFA37F366FCF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66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B709-1D77-408E-84F8-EFA37F366FCF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66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B709-1D77-408E-84F8-EFA37F366FCF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66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B709-1D77-408E-84F8-EFA37F366FCF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66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B709-1D77-408E-84F8-EFA37F366FCF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66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6B1F-222E-4C28-BB39-D150BB69F714}" type="datetimeFigureOut">
              <a:rPr lang="sk-SK" smtClean="0"/>
              <a:t>3. 2. 2017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31FB-D90D-49CF-93F2-00661E0305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926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6B1F-222E-4C28-BB39-D150BB69F714}" type="datetimeFigureOut">
              <a:rPr lang="sk-SK" smtClean="0"/>
              <a:t>3. 2. 2017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31FB-D90D-49CF-93F2-00661E0305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940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6B1F-222E-4C28-BB39-D150BB69F714}" type="datetimeFigureOut">
              <a:rPr lang="sk-SK" smtClean="0"/>
              <a:t>3. 2. 2017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31FB-D90D-49CF-93F2-00661E0305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243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6B1F-222E-4C28-BB39-D150BB69F714}" type="datetimeFigureOut">
              <a:rPr lang="sk-SK" smtClean="0"/>
              <a:t>3. 2. 2017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31FB-D90D-49CF-93F2-00661E0305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115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6B1F-222E-4C28-BB39-D150BB69F714}" type="datetimeFigureOut">
              <a:rPr lang="sk-SK" smtClean="0"/>
              <a:t>3. 2. 2017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31FB-D90D-49CF-93F2-00661E0305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301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6B1F-222E-4C28-BB39-D150BB69F714}" type="datetimeFigureOut">
              <a:rPr lang="sk-SK" smtClean="0"/>
              <a:t>3. 2. 2017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31FB-D90D-49CF-93F2-00661E0305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823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6B1F-222E-4C28-BB39-D150BB69F714}" type="datetimeFigureOut">
              <a:rPr lang="sk-SK" smtClean="0"/>
              <a:t>3. 2. 2017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31FB-D90D-49CF-93F2-00661E0305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03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6B1F-222E-4C28-BB39-D150BB69F714}" type="datetimeFigureOut">
              <a:rPr lang="sk-SK" smtClean="0"/>
              <a:t>3. 2. 2017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31FB-D90D-49CF-93F2-00661E0305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947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6B1F-222E-4C28-BB39-D150BB69F714}" type="datetimeFigureOut">
              <a:rPr lang="sk-SK" smtClean="0"/>
              <a:t>3. 2. 2017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31FB-D90D-49CF-93F2-00661E0305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849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6B1F-222E-4C28-BB39-D150BB69F714}" type="datetimeFigureOut">
              <a:rPr lang="sk-SK" smtClean="0"/>
              <a:t>3. 2. 2017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31FB-D90D-49CF-93F2-00661E0305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471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6B1F-222E-4C28-BB39-D150BB69F714}" type="datetimeFigureOut">
              <a:rPr lang="sk-SK" smtClean="0"/>
              <a:t>3. 2. 2017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31FB-D90D-49CF-93F2-00661E0305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793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56B1F-222E-4C28-BB39-D150BB69F714}" type="datetimeFigureOut">
              <a:rPr lang="sk-SK" smtClean="0"/>
              <a:t>3. 2. 2017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D31FB-D90D-49CF-93F2-00661E0305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018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686049" y="3878937"/>
            <a:ext cx="517636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Intéző Bizottság beszámolója </a:t>
            </a: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01688" fontAlgn="base">
              <a:spcBef>
                <a:spcPct val="0"/>
              </a:spcBef>
              <a:spcAft>
                <a:spcPct val="0"/>
              </a:spcAft>
            </a:pPr>
            <a:endParaRPr lang="sk-SK" sz="2000" dirty="0">
              <a:solidFill>
                <a:srgbClr val="000000"/>
              </a:solidFill>
              <a:latin typeface="Arial" panose="020B0604020202020204" pitchFamily="34" charset="0"/>
              <a:ea typeface="Roboto Lt" pitchFamily="2" charset="0"/>
              <a:cs typeface="Arial" panose="020B0604020202020204" pitchFamily="34" charset="0"/>
            </a:endParaRPr>
          </a:p>
          <a:p>
            <a:pPr algn="r" defTabSz="801688"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2017. február 3.</a:t>
            </a:r>
            <a:endParaRPr lang="en-US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gray">
          <a:xfrm>
            <a:off x="686050" y="3278862"/>
            <a:ext cx="468475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-6000" y="968649"/>
            <a:ext cx="12210000" cy="5902401"/>
            <a:chOff x="-6000" y="968649"/>
            <a:chExt cx="12210000" cy="5902401"/>
          </a:xfrm>
        </p:grpSpPr>
        <p:sp>
          <p:nvSpPr>
            <p:cNvPr id="8" name="Rektangel 11"/>
            <p:cNvSpPr/>
            <p:nvPr/>
          </p:nvSpPr>
          <p:spPr>
            <a:xfrm>
              <a:off x="-2" y="6115050"/>
              <a:ext cx="12204000" cy="756000"/>
            </a:xfrm>
            <a:prstGeom prst="rect">
              <a:avLst/>
            </a:prstGeom>
            <a:solidFill>
              <a:srgbClr val="E30F1F"/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-34290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rostileTEE"/>
              </a:endParaRPr>
            </a:p>
          </p:txBody>
        </p:sp>
        <p:sp>
          <p:nvSpPr>
            <p:cNvPr id="12" name="Rektangel 32"/>
            <p:cNvSpPr>
              <a:spLocks noChangeArrowheads="1"/>
            </p:cNvSpPr>
            <p:nvPr/>
          </p:nvSpPr>
          <p:spPr bwMode="auto">
            <a:xfrm rot="10800000">
              <a:off x="-6000" y="968649"/>
              <a:ext cx="12204000" cy="74100"/>
            </a:xfrm>
            <a:prstGeom prst="rect">
              <a:avLst/>
            </a:prstGeom>
            <a:solidFill>
              <a:srgbClr val="BCBDB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 defTabSz="457200">
                <a:buFont typeface="+mj-lt"/>
                <a:buAutoNum type="arabicPeriod"/>
                <a:defRPr/>
              </a:pPr>
              <a:endParaRPr lang="en-US" kern="0" noProof="1">
                <a:solidFill>
                  <a:sysClr val="window" lastClr="FFFFFF"/>
                </a:solidFill>
                <a:latin typeface="EurostileTEE"/>
                <a:ea typeface="ＭＳ Ｐゴシック" pitchFamily="-97" charset="-128"/>
              </a:endParaRPr>
            </a:p>
          </p:txBody>
        </p:sp>
        <p:sp>
          <p:nvSpPr>
            <p:cNvPr id="15" name="Rektangel 32"/>
            <p:cNvSpPr>
              <a:spLocks noChangeArrowheads="1"/>
            </p:cNvSpPr>
            <p:nvPr/>
          </p:nvSpPr>
          <p:spPr bwMode="auto">
            <a:xfrm rot="10800000">
              <a:off x="0" y="6089411"/>
              <a:ext cx="12204000" cy="74100"/>
            </a:xfrm>
            <a:prstGeom prst="rect">
              <a:avLst/>
            </a:prstGeom>
            <a:solidFill>
              <a:srgbClr val="BCBDB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 defTabSz="457200">
                <a:buFont typeface="+mj-lt"/>
                <a:buAutoNum type="arabicPeriod"/>
                <a:defRPr/>
              </a:pPr>
              <a:endParaRPr lang="en-US" kern="0" noProof="1">
                <a:solidFill>
                  <a:sysClr val="window" lastClr="FFFFFF"/>
                </a:solidFill>
                <a:latin typeface="EurostileTEE"/>
                <a:ea typeface="ＭＳ Ｐゴシック" pitchFamily="-97" charset="-128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27" y="235990"/>
            <a:ext cx="10620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7" y="137647"/>
            <a:ext cx="798950" cy="7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ĺžnik 18"/>
          <p:cNvSpPr/>
          <p:nvPr/>
        </p:nvSpPr>
        <p:spPr>
          <a:xfrm>
            <a:off x="0" y="6179024"/>
            <a:ext cx="12192000" cy="6789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C00000"/>
              </a:solidFill>
            </a:endParaRPr>
          </a:p>
        </p:txBody>
      </p:sp>
      <p:pic>
        <p:nvPicPr>
          <p:cNvPr id="1032" name="Picture 8" descr="C:\Users\zoltan.hodek\Documents\who\zoltan_hodek\cserkesz\2017\vezetovevalni03szmcs2015.jp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CCFF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8" t="17060" r="20473" b="2984"/>
          <a:stretch/>
        </p:blipFill>
        <p:spPr bwMode="auto">
          <a:xfrm>
            <a:off x="6009079" y="1042750"/>
            <a:ext cx="6182921" cy="50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čísla snímky 19"/>
          <p:cNvSpPr>
            <a:spLocks noGrp="1"/>
          </p:cNvSpPr>
          <p:nvPr>
            <p:ph type="sldNum" sz="quarter" idx="12"/>
          </p:nvPr>
        </p:nvSpPr>
        <p:spPr>
          <a:xfrm>
            <a:off x="11459910" y="6492875"/>
            <a:ext cx="336340" cy="365125"/>
          </a:xfrm>
        </p:spPr>
        <p:txBody>
          <a:bodyPr/>
          <a:lstStyle/>
          <a:p>
            <a:fld id="{328D31FB-D90D-49CF-93F2-00661E030545}" type="slidenum">
              <a:rPr lang="hu-HU" sz="1600" b="1" smtClean="0">
                <a:solidFill>
                  <a:srgbClr val="BCBDBF"/>
                </a:solidFill>
                <a:latin typeface="EurostileTEE" pitchFamily="82" charset="0"/>
                <a:cs typeface="Arial" panose="020B0604020202020204" pitchFamily="34" charset="0"/>
              </a:rPr>
              <a:t>10</a:t>
            </a:fld>
            <a:endParaRPr lang="hu-HU" sz="1400" b="1" dirty="0">
              <a:solidFill>
                <a:srgbClr val="BCBDBF"/>
              </a:solidFill>
              <a:latin typeface="EurostileTEE" pitchFamily="82" charset="0"/>
              <a:cs typeface="Arial" panose="020B0604020202020204" pitchFamily="34" charset="0"/>
            </a:endParaRPr>
          </a:p>
        </p:txBody>
      </p:sp>
      <p:sp>
        <p:nvSpPr>
          <p:cNvPr id="10" name="Rektangel 32"/>
          <p:cNvSpPr>
            <a:spLocks noChangeArrowheads="1"/>
          </p:cNvSpPr>
          <p:nvPr/>
        </p:nvSpPr>
        <p:spPr bwMode="auto">
          <a:xfrm rot="10800000">
            <a:off x="-6000" y="968649"/>
            <a:ext cx="12204000" cy="74100"/>
          </a:xfrm>
          <a:prstGeom prst="rect">
            <a:avLst/>
          </a:prstGeom>
          <a:gradFill flip="none" rotWithShape="1">
            <a:gsLst>
              <a:gs pos="0">
                <a:srgbClr val="BCBDB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 defTabSz="457200">
              <a:buFont typeface="+mj-lt"/>
              <a:buAutoNum type="arabicPeriod"/>
              <a:defRPr/>
            </a:pPr>
            <a:endParaRPr lang="hu-HU" kern="0" noProof="1">
              <a:solidFill>
                <a:srgbClr val="BCBDBF"/>
              </a:solidFill>
              <a:latin typeface="EurostileTEE" pitchFamily="82" charset="0"/>
              <a:ea typeface="ＭＳ Ｐゴシック" pitchFamily="-97" charset="-128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2774050" y="625857"/>
            <a:ext cx="5318254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hu-HU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Szabályzatok</a:t>
            </a:r>
            <a:endParaRPr lang="hu-HU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gray">
          <a:xfrm>
            <a:off x="2774048" y="137647"/>
            <a:ext cx="822059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u-H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Országos Intéző Bizottság</a:t>
            </a:r>
            <a:endParaRPr lang="hu-H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2" y="105836"/>
            <a:ext cx="798950" cy="7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-6001" y="6534000"/>
            <a:ext cx="2780050" cy="324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Obdĺžnik 22"/>
          <p:cNvSpPr/>
          <p:nvPr/>
        </p:nvSpPr>
        <p:spPr>
          <a:xfrm>
            <a:off x="2774048" y="6534000"/>
            <a:ext cx="9423951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774050" y="1534017"/>
            <a:ext cx="6056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IB 2016-ban: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Véleményezte és jóváhagyta a ruházati szabályzatot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Jóváhagyta a fegyelmi szabályzat módosításait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Jóváhagyta az önálló jogalanyiság ügymenetét</a:t>
            </a:r>
            <a:endParaRPr lang="hu-H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Elbírálta a csapatok támogatását, igyekezett igazságosan elbírálni a csapatoktól beérkezett kérelmeket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033" y="1626296"/>
            <a:ext cx="2988318" cy="203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57" y="5095874"/>
            <a:ext cx="4264273" cy="10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96" y="5095874"/>
            <a:ext cx="4403818" cy="113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zoltan.hodek\Documents\who\zoltan_hodek\cserkesz\2016\IB\egyeb ingatlan\6cfef89b8faf46ee8845169f38c2dac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1" y="4438781"/>
            <a:ext cx="2774048" cy="18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3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čísla snímky 19"/>
          <p:cNvSpPr>
            <a:spLocks noGrp="1"/>
          </p:cNvSpPr>
          <p:nvPr>
            <p:ph type="sldNum" sz="quarter" idx="12"/>
          </p:nvPr>
        </p:nvSpPr>
        <p:spPr>
          <a:xfrm>
            <a:off x="11459910" y="6492875"/>
            <a:ext cx="336340" cy="365125"/>
          </a:xfrm>
        </p:spPr>
        <p:txBody>
          <a:bodyPr/>
          <a:lstStyle/>
          <a:p>
            <a:fld id="{328D31FB-D90D-49CF-93F2-00661E030545}" type="slidenum">
              <a:rPr lang="hu-HU" sz="1600" b="1" smtClean="0">
                <a:solidFill>
                  <a:srgbClr val="BCBDBF"/>
                </a:solidFill>
                <a:latin typeface="EurostileTEE" pitchFamily="82" charset="0"/>
                <a:cs typeface="Arial" panose="020B0604020202020204" pitchFamily="34" charset="0"/>
              </a:rPr>
              <a:t>11</a:t>
            </a:fld>
            <a:endParaRPr lang="hu-HU" sz="1400" b="1" dirty="0">
              <a:solidFill>
                <a:srgbClr val="BCBDBF"/>
              </a:solidFill>
              <a:latin typeface="EurostileTEE" pitchFamily="82" charset="0"/>
              <a:cs typeface="Arial" panose="020B0604020202020204" pitchFamily="34" charset="0"/>
            </a:endParaRPr>
          </a:p>
        </p:txBody>
      </p:sp>
      <p:sp>
        <p:nvSpPr>
          <p:cNvPr id="10" name="Rektangel 32"/>
          <p:cNvSpPr>
            <a:spLocks noChangeArrowheads="1"/>
          </p:cNvSpPr>
          <p:nvPr/>
        </p:nvSpPr>
        <p:spPr bwMode="auto">
          <a:xfrm rot="10800000">
            <a:off x="-6000" y="968649"/>
            <a:ext cx="12204000" cy="74100"/>
          </a:xfrm>
          <a:prstGeom prst="rect">
            <a:avLst/>
          </a:prstGeom>
          <a:gradFill flip="none" rotWithShape="1">
            <a:gsLst>
              <a:gs pos="0">
                <a:srgbClr val="BCBDB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 defTabSz="457200">
              <a:buFont typeface="+mj-lt"/>
              <a:buAutoNum type="arabicPeriod"/>
              <a:defRPr/>
            </a:pPr>
            <a:endParaRPr lang="hu-HU" kern="0" noProof="1">
              <a:solidFill>
                <a:srgbClr val="BCBDBF"/>
              </a:solidFill>
              <a:latin typeface="EurostileTEE" pitchFamily="82" charset="0"/>
              <a:ea typeface="ＭＳ Ｐゴシック" pitchFamily="-97" charset="-128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2774050" y="625857"/>
            <a:ext cx="5318254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hu-HU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Tervek, stratégia</a:t>
            </a:r>
            <a:endParaRPr lang="hu-HU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gray">
          <a:xfrm>
            <a:off x="2774048" y="137647"/>
            <a:ext cx="822059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u-H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Országos Intéző Bizottság</a:t>
            </a:r>
            <a:endParaRPr lang="hu-H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2" y="105836"/>
            <a:ext cx="798950" cy="7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-6001" y="6534000"/>
            <a:ext cx="2780050" cy="324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Obdĺžnik 22"/>
          <p:cNvSpPr/>
          <p:nvPr/>
        </p:nvSpPr>
        <p:spPr>
          <a:xfrm>
            <a:off x="2774048" y="6534000"/>
            <a:ext cx="9423951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774546" y="1417739"/>
            <a:ext cx="928110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IB elsődleges tervei között szerepelnek: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Hatékony gazdasági működés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szövetség alkalmazottainak motivációja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ingatlanok állagmegőrzése ill. kiadásainak csökkentése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támogatások ésszerű felhasználása mindenek előtt a cserkészet céljait szem előtt tartva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szövetség erősítése és gyarapítása, új csapatok kiemelt támogatása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 projektek támogatása (pl.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ipolysági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cserkészház)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Hatékonyabb együttműködés a szövetség egyéb szerveivel, aktívabb részvétel a szövetség életében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4"/>
          <a:srcRect l="1405" r="35613" b="1793"/>
          <a:stretch/>
        </p:blipFill>
        <p:spPr>
          <a:xfrm>
            <a:off x="2546" y="4487134"/>
            <a:ext cx="2772000" cy="17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čísla snímky 19"/>
          <p:cNvSpPr>
            <a:spLocks noGrp="1"/>
          </p:cNvSpPr>
          <p:nvPr>
            <p:ph type="sldNum" sz="quarter" idx="12"/>
          </p:nvPr>
        </p:nvSpPr>
        <p:spPr>
          <a:xfrm>
            <a:off x="11459910" y="6492875"/>
            <a:ext cx="336340" cy="365125"/>
          </a:xfrm>
        </p:spPr>
        <p:txBody>
          <a:bodyPr/>
          <a:lstStyle/>
          <a:p>
            <a:fld id="{328D31FB-D90D-49CF-93F2-00661E030545}" type="slidenum">
              <a:rPr lang="hu-HU" sz="1600" b="1" smtClean="0">
                <a:solidFill>
                  <a:srgbClr val="BCBDBF"/>
                </a:solidFill>
                <a:latin typeface="EurostileTEE" pitchFamily="82" charset="0"/>
                <a:cs typeface="Arial" panose="020B0604020202020204" pitchFamily="34" charset="0"/>
              </a:rPr>
              <a:t>12</a:t>
            </a:fld>
            <a:endParaRPr lang="hu-HU" sz="1400" b="1" dirty="0">
              <a:solidFill>
                <a:srgbClr val="BCBDBF"/>
              </a:solidFill>
              <a:latin typeface="EurostileTEE" pitchFamily="82" charset="0"/>
              <a:cs typeface="Arial" panose="020B0604020202020204" pitchFamily="34" charset="0"/>
            </a:endParaRPr>
          </a:p>
        </p:txBody>
      </p:sp>
      <p:sp>
        <p:nvSpPr>
          <p:cNvPr id="10" name="Rektangel 32"/>
          <p:cNvSpPr>
            <a:spLocks noChangeArrowheads="1"/>
          </p:cNvSpPr>
          <p:nvPr/>
        </p:nvSpPr>
        <p:spPr bwMode="auto">
          <a:xfrm rot="10800000">
            <a:off x="-6000" y="968649"/>
            <a:ext cx="12204000" cy="74100"/>
          </a:xfrm>
          <a:prstGeom prst="rect">
            <a:avLst/>
          </a:prstGeom>
          <a:gradFill flip="none" rotWithShape="1">
            <a:gsLst>
              <a:gs pos="0">
                <a:srgbClr val="BCBDB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 defTabSz="457200">
              <a:buFont typeface="+mj-lt"/>
              <a:buAutoNum type="arabicPeriod"/>
              <a:defRPr/>
            </a:pPr>
            <a:endParaRPr lang="hu-HU" kern="0" noProof="1">
              <a:solidFill>
                <a:srgbClr val="BCBDBF"/>
              </a:solidFill>
              <a:latin typeface="EurostileTEE" pitchFamily="82" charset="0"/>
              <a:ea typeface="ＭＳ Ｐゴシック" pitchFamily="-97" charset="-128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2774050" y="625857"/>
            <a:ext cx="5318254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hu-HU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Kérdések?</a:t>
            </a:r>
            <a:endParaRPr lang="hu-HU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gray">
          <a:xfrm>
            <a:off x="2774048" y="137647"/>
            <a:ext cx="822059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u-H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Országos Intéző Bizottság</a:t>
            </a:r>
            <a:endParaRPr lang="hu-H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2" y="105836"/>
            <a:ext cx="798950" cy="7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-6001" y="6534000"/>
            <a:ext cx="2780050" cy="324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Obdĺžnik 22"/>
          <p:cNvSpPr/>
          <p:nvPr/>
        </p:nvSpPr>
        <p:spPr>
          <a:xfrm>
            <a:off x="2774048" y="6534000"/>
            <a:ext cx="9423951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12" name="Picture 2" descr="MPj03988310000[1]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0" b="3380"/>
          <a:stretch/>
        </p:blipFill>
        <p:spPr bwMode="auto">
          <a:xfrm>
            <a:off x="5079690" y="1645810"/>
            <a:ext cx="5150972" cy="308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zoltan.hodek\Documents\who\zoltan_hodek\cserkesz\2016\IB\egyeb ingatlan\0aee275bd97b3f59609b40ed7f8df2f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75" b="11203"/>
          <a:stretch/>
        </p:blipFill>
        <p:spPr bwMode="auto">
          <a:xfrm>
            <a:off x="0" y="4730849"/>
            <a:ext cx="2774048" cy="158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gray">
          <a:xfrm>
            <a:off x="2954848" y="4937872"/>
            <a:ext cx="785899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Rimaszombat</a:t>
            </a:r>
            <a:r>
              <a:rPr lang="sk-SK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2017</a:t>
            </a:r>
            <a:r>
              <a:rPr lang="sk-SK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február 3</a:t>
            </a:r>
            <a:r>
              <a:rPr lang="sk-SK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01688" fontAlgn="base">
              <a:spcBef>
                <a:spcPct val="0"/>
              </a:spcBef>
              <a:spcAft>
                <a:spcPct val="0"/>
              </a:spcAft>
            </a:pPr>
            <a:endParaRPr lang="hu-H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8586039" y="5231491"/>
            <a:ext cx="3048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801688" fontAlgn="base">
              <a:spcBef>
                <a:spcPct val="0"/>
              </a:spcBef>
              <a:spcAft>
                <a:spcPct val="0"/>
              </a:spcAft>
            </a:pPr>
            <a:r>
              <a:rPr lang="hu-H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Hodek Zoltán</a:t>
            </a:r>
          </a:p>
          <a:p>
            <a:pPr lvl="0" algn="r" defTabSz="801688" fontAlgn="base">
              <a:spcBef>
                <a:spcPct val="0"/>
              </a:spcBef>
              <a:spcAft>
                <a:spcPct val="0"/>
              </a:spcAft>
            </a:pPr>
            <a:r>
              <a:rPr lang="hu-H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 tag</a:t>
            </a:r>
            <a:endParaRPr lang="sk-SK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čísla snímky 19"/>
          <p:cNvSpPr>
            <a:spLocks noGrp="1"/>
          </p:cNvSpPr>
          <p:nvPr>
            <p:ph type="sldNum" sz="quarter" idx="12"/>
          </p:nvPr>
        </p:nvSpPr>
        <p:spPr>
          <a:xfrm>
            <a:off x="11459910" y="6492875"/>
            <a:ext cx="336340" cy="365125"/>
          </a:xfrm>
        </p:spPr>
        <p:txBody>
          <a:bodyPr/>
          <a:lstStyle/>
          <a:p>
            <a:fld id="{328D31FB-D90D-49CF-93F2-00661E030545}" type="slidenum">
              <a:rPr lang="hu-HU" sz="1600" b="1" smtClean="0">
                <a:solidFill>
                  <a:srgbClr val="BCBDBF"/>
                </a:solidFill>
                <a:latin typeface="EurostileTEE" pitchFamily="82" charset="0"/>
                <a:cs typeface="Arial" panose="020B0604020202020204" pitchFamily="34" charset="0"/>
              </a:rPr>
              <a:t>2</a:t>
            </a:fld>
            <a:endParaRPr lang="hu-HU" sz="1400" b="1" dirty="0">
              <a:solidFill>
                <a:srgbClr val="BCBDBF"/>
              </a:solidFill>
              <a:latin typeface="EurostileTEE" pitchFamily="82" charset="0"/>
              <a:cs typeface="Arial" panose="020B0604020202020204" pitchFamily="34" charset="0"/>
            </a:endParaRPr>
          </a:p>
        </p:txBody>
      </p:sp>
      <p:sp>
        <p:nvSpPr>
          <p:cNvPr id="10" name="Rektangel 32"/>
          <p:cNvSpPr>
            <a:spLocks noChangeArrowheads="1"/>
          </p:cNvSpPr>
          <p:nvPr/>
        </p:nvSpPr>
        <p:spPr bwMode="auto">
          <a:xfrm rot="10800000">
            <a:off x="-6000" y="968649"/>
            <a:ext cx="12204000" cy="74100"/>
          </a:xfrm>
          <a:prstGeom prst="rect">
            <a:avLst/>
          </a:prstGeom>
          <a:gradFill flip="none" rotWithShape="1">
            <a:gsLst>
              <a:gs pos="0">
                <a:srgbClr val="BCBDB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 defTabSz="457200">
              <a:buFont typeface="+mj-lt"/>
              <a:buAutoNum type="arabicPeriod"/>
              <a:defRPr/>
            </a:pPr>
            <a:endParaRPr lang="hu-HU" kern="0" noProof="1">
              <a:solidFill>
                <a:srgbClr val="BCBDBF"/>
              </a:solidFill>
              <a:latin typeface="EurostileTEE" pitchFamily="82" charset="0"/>
              <a:ea typeface="ＭＳ Ｐゴシック" pitchFamily="-97" charset="-128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2774050" y="625857"/>
            <a:ext cx="5318254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hu-HU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Struktúra és megalakulás</a:t>
            </a:r>
            <a:endParaRPr lang="hu-HU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gray">
          <a:xfrm>
            <a:off x="2774048" y="137647"/>
            <a:ext cx="822059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u-H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Országos Intéző Bizottság</a:t>
            </a:r>
            <a:endParaRPr lang="hu-H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2" y="105836"/>
            <a:ext cx="798950" cy="7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-6001" y="6534000"/>
            <a:ext cx="2780050" cy="324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Obdĺžnik 22"/>
          <p:cNvSpPr/>
          <p:nvPr/>
        </p:nvSpPr>
        <p:spPr>
          <a:xfrm>
            <a:off x="2774048" y="6534000"/>
            <a:ext cx="9423951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zoltan.hodek\Documents\who\zoltan_hodek\cserkesz\2017\strukturav4-2-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50" y="1034966"/>
            <a:ext cx="1124726" cy="54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55" y="2424768"/>
            <a:ext cx="56769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ĺžnik 17"/>
          <p:cNvSpPr/>
          <p:nvPr/>
        </p:nvSpPr>
        <p:spPr>
          <a:xfrm>
            <a:off x="2774050" y="2139193"/>
            <a:ext cx="1124726" cy="7550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27" name="Obdĺžnik 26"/>
          <p:cNvSpPr/>
          <p:nvPr/>
        </p:nvSpPr>
        <p:spPr>
          <a:xfrm>
            <a:off x="6378255" y="2424768"/>
            <a:ext cx="5676900" cy="4038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C00000"/>
                </a:solidFill>
              </a:ln>
              <a:noFill/>
            </a:endParaRPr>
          </a:p>
        </p:txBody>
      </p:sp>
      <p:cxnSp>
        <p:nvCxnSpPr>
          <p:cNvPr id="25" name="Rovná spojnica 24"/>
          <p:cNvCxnSpPr/>
          <p:nvPr/>
        </p:nvCxnSpPr>
        <p:spPr>
          <a:xfrm>
            <a:off x="3898776" y="2139193"/>
            <a:ext cx="8156379" cy="2855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>
            <a:off x="2774048" y="2148805"/>
            <a:ext cx="3604207" cy="2759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/>
          <p:cNvCxnSpPr/>
          <p:nvPr/>
        </p:nvCxnSpPr>
        <p:spPr>
          <a:xfrm>
            <a:off x="2774050" y="2894202"/>
            <a:ext cx="3604205" cy="35691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nica 34"/>
          <p:cNvCxnSpPr/>
          <p:nvPr/>
        </p:nvCxnSpPr>
        <p:spPr>
          <a:xfrm>
            <a:off x="3898776" y="2894202"/>
            <a:ext cx="2479479" cy="10821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59" y="4444068"/>
            <a:ext cx="3723620" cy="6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BlokTextu 35"/>
          <p:cNvSpPr txBox="1"/>
          <p:nvPr/>
        </p:nvSpPr>
        <p:spPr>
          <a:xfrm>
            <a:off x="4068661" y="1291905"/>
            <a:ext cx="798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2015. november 21-én új vezetőséget választott a Szlovákiai Magyar Cserkészszövetség XXII. Rendkívüli Tisztújító Közgyűlése </a:t>
            </a:r>
            <a:r>
              <a:rPr lang="hu-H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Marcelházán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mely már az új szervezeti struktúrán alapul.</a:t>
            </a:r>
            <a:endParaRPr lang="sk-S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3" name="Picture 5" descr="C:\Users\zoltan.hodek\Documents\who\zoltan_hodek\cserkesz\2016\IB\egyeb ingatlan\ujelnoksegszmcs2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1" y="4444068"/>
            <a:ext cx="2780048" cy="17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čísla snímky 19"/>
          <p:cNvSpPr>
            <a:spLocks noGrp="1"/>
          </p:cNvSpPr>
          <p:nvPr>
            <p:ph type="sldNum" sz="quarter" idx="12"/>
          </p:nvPr>
        </p:nvSpPr>
        <p:spPr>
          <a:xfrm>
            <a:off x="11459910" y="6492875"/>
            <a:ext cx="336340" cy="365125"/>
          </a:xfrm>
        </p:spPr>
        <p:txBody>
          <a:bodyPr/>
          <a:lstStyle/>
          <a:p>
            <a:fld id="{328D31FB-D90D-49CF-93F2-00661E030545}" type="slidenum">
              <a:rPr lang="hu-HU" sz="1600" b="1" smtClean="0">
                <a:solidFill>
                  <a:srgbClr val="BCBDBF"/>
                </a:solidFill>
                <a:latin typeface="EurostileTEE" pitchFamily="82" charset="0"/>
                <a:cs typeface="Arial" panose="020B0604020202020204" pitchFamily="34" charset="0"/>
              </a:rPr>
              <a:t>3</a:t>
            </a:fld>
            <a:endParaRPr lang="hu-HU" sz="1400" b="1" dirty="0">
              <a:solidFill>
                <a:srgbClr val="BCBDBF"/>
              </a:solidFill>
              <a:latin typeface="EurostileTEE" pitchFamily="82" charset="0"/>
              <a:cs typeface="Arial" panose="020B0604020202020204" pitchFamily="34" charset="0"/>
            </a:endParaRPr>
          </a:p>
        </p:txBody>
      </p:sp>
      <p:sp>
        <p:nvSpPr>
          <p:cNvPr id="10" name="Rektangel 32"/>
          <p:cNvSpPr>
            <a:spLocks noChangeArrowheads="1"/>
          </p:cNvSpPr>
          <p:nvPr/>
        </p:nvSpPr>
        <p:spPr bwMode="auto">
          <a:xfrm rot="10800000">
            <a:off x="-6000" y="968649"/>
            <a:ext cx="12204000" cy="74100"/>
          </a:xfrm>
          <a:prstGeom prst="rect">
            <a:avLst/>
          </a:prstGeom>
          <a:gradFill flip="none" rotWithShape="1">
            <a:gsLst>
              <a:gs pos="0">
                <a:srgbClr val="BCBDB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 defTabSz="457200">
              <a:buFont typeface="+mj-lt"/>
              <a:buAutoNum type="arabicPeriod"/>
              <a:defRPr/>
            </a:pPr>
            <a:endParaRPr lang="hu-HU" kern="0" noProof="1">
              <a:solidFill>
                <a:srgbClr val="BCBDBF"/>
              </a:solidFill>
              <a:latin typeface="EurostileTEE" pitchFamily="82" charset="0"/>
              <a:ea typeface="ＭＳ Ｐゴシック" pitchFamily="-97" charset="-128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2774050" y="625857"/>
            <a:ext cx="5318254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hu-HU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Feladata és hatásköre</a:t>
            </a:r>
            <a:endParaRPr lang="hu-HU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gray">
          <a:xfrm>
            <a:off x="2774048" y="137647"/>
            <a:ext cx="822059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u-H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Országos Intéző Bizottság</a:t>
            </a:r>
            <a:endParaRPr lang="hu-H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2" y="105836"/>
            <a:ext cx="798950" cy="7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-6001" y="6534000"/>
            <a:ext cx="2780050" cy="324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Obdĺžnik 22"/>
          <p:cNvSpPr/>
          <p:nvPr/>
        </p:nvSpPr>
        <p:spPr>
          <a:xfrm>
            <a:off x="2774048" y="6534000"/>
            <a:ext cx="9423951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2774050" y="1291905"/>
            <a:ext cx="92811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SZMCS szervezeti tevékenységét irányító testület. </a:t>
            </a:r>
            <a:endParaRPr lang="hu-H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Belső 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szabályzatokat ad ki, módosítja vagy kiegészíti azokat, kivéve az </a:t>
            </a: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Alapszabályt.</a:t>
            </a:r>
          </a:p>
          <a:p>
            <a:pPr marL="342900" indent="-342900">
              <a:buAutoNum type="arabicPeriod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elnök és az ügyvezető elnök egyidejű akadályoztatása esetén dönt azok helyettesítéséről. </a:t>
            </a:r>
            <a:endParaRPr lang="hu-H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Határoz 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elnök és az ügyvezető elnök béréről/díjazásáról, esetleg jutalma összegéről. </a:t>
            </a:r>
            <a:endParaRPr lang="hu-H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Előkészíti 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Szövetségi Közgyűlést. </a:t>
            </a:r>
            <a:endParaRPr lang="hu-H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Dönt 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rendkívüli Szövetségi Közgyűlés összehívásáról, és adott esetben előkészíti azt. </a:t>
            </a:r>
          </a:p>
          <a:p>
            <a:pPr marL="342900" indent="-342900">
              <a:buAutoNum type="arabicPeriod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Dönt 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speciális célú létesítmények, a gazdasági egységek vagy társaságok, polgári társulások, alapítványok létrehozásáról, illetve megszüntetéséről. Ezek vagyonának elidegenítéséről csak 16 600 euró értékig dönthet. </a:t>
            </a:r>
            <a:endParaRPr lang="hu-H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600 € összeghatárig dönt az invesztíciókról, vásárlásról és kölcsönről is. </a:t>
            </a:r>
            <a:endParaRPr lang="hu-H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Határoz 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Szövetségnek és speciális célú létesítményeinek, gazdasági egységeinek éves költségvetéséről és annak módosításáról, valamint ellenőrzi a költségvetés felhasználását. </a:t>
            </a:r>
            <a:endParaRPr lang="hu-H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Dönt 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általa létrehozott speciális célú létesítmények, gazdasági egységek nyereségének felhasználásáról. </a:t>
            </a:r>
            <a:endParaRPr lang="hu-H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Előkészíti 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éves költségvetést, és beterjeszti a Szövetségi Közgyűlés elé elfogadásra. </a:t>
            </a:r>
          </a:p>
          <a:p>
            <a:pPr marL="342900" indent="-342900">
              <a:buAutoNum type="arabicPeriod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ügyvezető elnök javaslatára kinevezi, illetve visszahívja: a speciális célú létesítmények, gazdasági egységek vagy társaságok igazgatóját.</a:t>
            </a:r>
          </a:p>
          <a:p>
            <a:pPr marL="342900" indent="-342900">
              <a:buAutoNum type="arabicPeriod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Kitüntetéseket és díjakat alapít, dönt azok odaítéléséről. </a:t>
            </a:r>
          </a:p>
          <a:p>
            <a:pPr marL="342900" indent="-342900">
              <a:buAutoNum type="arabicPeriod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Két hónappal a tisztújító közgyűlés előtt felszólítja a 18 évesnél idősebb tagokat, hogy a Szövetségi Közgyűlésen választandó tisztségviselői helyekre tegyék meg személyi javaslataikat, pályázat vagy ajánlás formájában.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" y="4427173"/>
            <a:ext cx="2753102" cy="182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4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čísla snímky 19"/>
          <p:cNvSpPr>
            <a:spLocks noGrp="1"/>
          </p:cNvSpPr>
          <p:nvPr>
            <p:ph type="sldNum" sz="quarter" idx="12"/>
          </p:nvPr>
        </p:nvSpPr>
        <p:spPr>
          <a:xfrm>
            <a:off x="11459910" y="6492875"/>
            <a:ext cx="336340" cy="365125"/>
          </a:xfrm>
        </p:spPr>
        <p:txBody>
          <a:bodyPr/>
          <a:lstStyle/>
          <a:p>
            <a:fld id="{328D31FB-D90D-49CF-93F2-00661E030545}" type="slidenum">
              <a:rPr lang="hu-HU" sz="1600" b="1" smtClean="0">
                <a:solidFill>
                  <a:srgbClr val="BCBDBF"/>
                </a:solidFill>
                <a:latin typeface="EurostileTEE" pitchFamily="82" charset="0"/>
                <a:cs typeface="Arial" panose="020B0604020202020204" pitchFamily="34" charset="0"/>
              </a:rPr>
              <a:t>4</a:t>
            </a:fld>
            <a:endParaRPr lang="hu-HU" sz="1400" b="1" dirty="0">
              <a:solidFill>
                <a:srgbClr val="BCBDBF"/>
              </a:solidFill>
              <a:latin typeface="EurostileTEE" pitchFamily="82" charset="0"/>
              <a:cs typeface="Arial" panose="020B0604020202020204" pitchFamily="34" charset="0"/>
            </a:endParaRPr>
          </a:p>
        </p:txBody>
      </p:sp>
      <p:sp>
        <p:nvSpPr>
          <p:cNvPr id="10" name="Rektangel 32"/>
          <p:cNvSpPr>
            <a:spLocks noChangeArrowheads="1"/>
          </p:cNvSpPr>
          <p:nvPr/>
        </p:nvSpPr>
        <p:spPr bwMode="auto">
          <a:xfrm rot="10800000">
            <a:off x="-6000" y="968649"/>
            <a:ext cx="12204000" cy="74100"/>
          </a:xfrm>
          <a:prstGeom prst="rect">
            <a:avLst/>
          </a:prstGeom>
          <a:gradFill flip="none" rotWithShape="1">
            <a:gsLst>
              <a:gs pos="0">
                <a:srgbClr val="BCBDB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 defTabSz="457200">
              <a:buFont typeface="+mj-lt"/>
              <a:buAutoNum type="arabicPeriod"/>
              <a:defRPr/>
            </a:pPr>
            <a:endParaRPr lang="hu-HU" kern="0" noProof="1">
              <a:solidFill>
                <a:srgbClr val="BCBDBF"/>
              </a:solidFill>
              <a:latin typeface="EurostileTEE" pitchFamily="82" charset="0"/>
              <a:ea typeface="ＭＳ Ｐゴシック" pitchFamily="-97" charset="-128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2774050" y="625857"/>
            <a:ext cx="5318254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hu-HU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Feladata és hatásköre</a:t>
            </a:r>
            <a:endParaRPr lang="hu-HU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gray">
          <a:xfrm>
            <a:off x="2774048" y="137647"/>
            <a:ext cx="822059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u-H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Országos Intéző Bizottság</a:t>
            </a:r>
            <a:endParaRPr lang="hu-H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2" y="105836"/>
            <a:ext cx="798950" cy="7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-6001" y="6534000"/>
            <a:ext cx="2780050" cy="324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Obdĺžnik 22"/>
          <p:cNvSpPr/>
          <p:nvPr/>
        </p:nvSpPr>
        <p:spPr>
          <a:xfrm>
            <a:off x="2774048" y="6534000"/>
            <a:ext cx="9423951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2774050" y="1291905"/>
            <a:ext cx="92811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5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Saját, valamint más, 18 évesnél idősebb tagok javaslata alapján összeállítja a tisztújító közgyűlésen megválasztandó tisztségviselők jelölőlistáját, s azt 30 nappal a Szövetségi Közgyűlés előtt nyilvánosságra hozza. (Bővebben a Szervezeti és működési szabályzatban.) </a:t>
            </a:r>
          </a:p>
          <a:p>
            <a:pPr marL="342900" indent="-342900">
              <a:buAutoNum type="arabicPeriod" startAt="15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jelölőlista közzétételét követő 15 napon belül lehetőség van arra, hogy a 18. életévüket betöltött és a cserkészszövetségbeli tagság feltételeit teljesítő tagok a további jelöltekre vonatkozó javaslataikat az Intéző Bizottság elé terjesszék. A határidő után benyújtott javaslatokat az Intéző Bizottság nem veszi figyelembe. </a:t>
            </a:r>
          </a:p>
          <a:p>
            <a:pPr marL="342900" indent="-342900">
              <a:buAutoNum type="arabicPeriod" startAt="15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Dönt a kiselejtezésre szánt eszközök sorsáról, a behajthatatlan követelések, a hiány és a kár leírásáról. </a:t>
            </a:r>
          </a:p>
          <a:p>
            <a:pPr marL="342900" indent="-342900">
              <a:buAutoNum type="arabicPeriod" startAt="15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Dönt az egyes szerveknek, egységeknek nyújtandó támogatásról. </a:t>
            </a:r>
          </a:p>
          <a:p>
            <a:pPr marL="342900" indent="-342900">
              <a:buAutoNum type="arabicPeriod" startAt="15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Jóváhagyja az éves zárás eredményeit, és a Szövetségi Közgyűlés elé terjeszti a nyereség felhasználásáról és/vagy a veszteség térítéséről szóló javaslatával egyetemben. </a:t>
            </a:r>
          </a:p>
          <a:p>
            <a:pPr marL="342900" indent="-342900">
              <a:buAutoNum type="arabicPeriod" startAt="15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Felkérés esetén törvénytervezeteket, előírásokat véleményez. </a:t>
            </a:r>
          </a:p>
          <a:p>
            <a:pPr marL="342900" indent="-342900">
              <a:buAutoNum type="arabicPeriod" startAt="15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Szükség 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szerint a szakmai munkájának segítése céljából létrehozhat, ill. megszüntethet szakbizottságokat, kinevezi, ill. visszahívja a vezetőit, meghatározza azok jogait és feladatait, dönt arról, ki felügyeli az egyes szakbizottságok munkáját. Visszahívhat tagokat a bizottságokból, ha azok a vállalt kötelezettségeiknek nem tesznek eleget.</a:t>
            </a:r>
            <a:endParaRPr lang="sk-S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527"/>
            <a:ext cx="2774050" cy="19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čísla snímky 19"/>
          <p:cNvSpPr>
            <a:spLocks noGrp="1"/>
          </p:cNvSpPr>
          <p:nvPr>
            <p:ph type="sldNum" sz="quarter" idx="12"/>
          </p:nvPr>
        </p:nvSpPr>
        <p:spPr>
          <a:xfrm>
            <a:off x="11459910" y="6492875"/>
            <a:ext cx="336340" cy="365125"/>
          </a:xfrm>
        </p:spPr>
        <p:txBody>
          <a:bodyPr/>
          <a:lstStyle/>
          <a:p>
            <a:fld id="{328D31FB-D90D-49CF-93F2-00661E030545}" type="slidenum">
              <a:rPr lang="hu-HU" sz="1600" b="1" smtClean="0">
                <a:solidFill>
                  <a:srgbClr val="BCBDBF"/>
                </a:solidFill>
                <a:latin typeface="EurostileTEE" pitchFamily="82" charset="0"/>
                <a:cs typeface="Arial" panose="020B0604020202020204" pitchFamily="34" charset="0"/>
              </a:rPr>
              <a:t>5</a:t>
            </a:fld>
            <a:endParaRPr lang="hu-HU" sz="1400" b="1" dirty="0">
              <a:solidFill>
                <a:srgbClr val="BCBDBF"/>
              </a:solidFill>
              <a:latin typeface="EurostileTEE" pitchFamily="82" charset="0"/>
              <a:cs typeface="Arial" panose="020B0604020202020204" pitchFamily="34" charset="0"/>
            </a:endParaRPr>
          </a:p>
        </p:txBody>
      </p:sp>
      <p:sp>
        <p:nvSpPr>
          <p:cNvPr id="10" name="Rektangel 32"/>
          <p:cNvSpPr>
            <a:spLocks noChangeArrowheads="1"/>
          </p:cNvSpPr>
          <p:nvPr/>
        </p:nvSpPr>
        <p:spPr bwMode="auto">
          <a:xfrm rot="10800000">
            <a:off x="-6000" y="968649"/>
            <a:ext cx="12204000" cy="74100"/>
          </a:xfrm>
          <a:prstGeom prst="rect">
            <a:avLst/>
          </a:prstGeom>
          <a:gradFill flip="none" rotWithShape="1">
            <a:gsLst>
              <a:gs pos="0">
                <a:srgbClr val="BCBDB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 defTabSz="457200">
              <a:buFont typeface="+mj-lt"/>
              <a:buAutoNum type="arabicPeriod"/>
              <a:defRPr/>
            </a:pPr>
            <a:endParaRPr lang="hu-HU" kern="0" noProof="1">
              <a:solidFill>
                <a:srgbClr val="BCBDBF"/>
              </a:solidFill>
              <a:latin typeface="EurostileTEE" pitchFamily="82" charset="0"/>
              <a:ea typeface="ＭＳ Ｐゴシック" pitchFamily="-97" charset="-128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2774050" y="625857"/>
            <a:ext cx="5318254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hu-HU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Gazdasági helyzet és költségvetés</a:t>
            </a:r>
            <a:endParaRPr lang="hu-HU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gray">
          <a:xfrm>
            <a:off x="2774048" y="137647"/>
            <a:ext cx="822059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u-H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Országos Intéző Bizottság</a:t>
            </a:r>
            <a:endParaRPr lang="hu-H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2" y="105836"/>
            <a:ext cx="798950" cy="7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-6001" y="6534000"/>
            <a:ext cx="2780050" cy="324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Obdĺžnik 22"/>
          <p:cNvSpPr/>
          <p:nvPr/>
        </p:nvSpPr>
        <p:spPr>
          <a:xfrm>
            <a:off x="2774048" y="6534000"/>
            <a:ext cx="9423951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" y="3917658"/>
            <a:ext cx="2772694" cy="236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lokTextu 10"/>
          <p:cNvSpPr txBox="1"/>
          <p:nvPr/>
        </p:nvSpPr>
        <p:spPr>
          <a:xfrm>
            <a:off x="2774050" y="1199626"/>
            <a:ext cx="928110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IB 2016-ban megismerkedett az SZMCS gazdasági helyzetével, ezen a lehetőségekhez mérten igyekezett javítani:</a:t>
            </a:r>
            <a:endParaRPr lang="hu-H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Gazdasági helyzet felmérése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Hatékony költségvetés készítése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Tervezés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Kiadások csökkentése ill. azok optimalizálása, rezsiköltségek az ingatlanjainkban, felesleges adminisztratív kiadások, stb.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Bevételek nyomon követése: elmaradások behajtása, kiadó ingatlanjaink kihasználása (székház, Ivánka kastély)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kihasználatlan ingatlanok állagának megőrzése, a felesleges ingatlanok felszámolása ill. 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értékesítése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Számlavitel és könyvvitel egyszerűsítése új szoftver segítségével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Kimutatások készítése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čísla snímky 19"/>
          <p:cNvSpPr>
            <a:spLocks noGrp="1"/>
          </p:cNvSpPr>
          <p:nvPr>
            <p:ph type="sldNum" sz="quarter" idx="12"/>
          </p:nvPr>
        </p:nvSpPr>
        <p:spPr>
          <a:xfrm>
            <a:off x="11459910" y="6492875"/>
            <a:ext cx="336340" cy="365125"/>
          </a:xfrm>
        </p:spPr>
        <p:txBody>
          <a:bodyPr/>
          <a:lstStyle/>
          <a:p>
            <a:fld id="{328D31FB-D90D-49CF-93F2-00661E030545}" type="slidenum">
              <a:rPr lang="hu-HU" sz="1600" b="1" smtClean="0">
                <a:solidFill>
                  <a:srgbClr val="BCBDBF"/>
                </a:solidFill>
                <a:latin typeface="EurostileTEE" pitchFamily="82" charset="0"/>
                <a:cs typeface="Arial" panose="020B0604020202020204" pitchFamily="34" charset="0"/>
              </a:rPr>
              <a:t>6</a:t>
            </a:fld>
            <a:endParaRPr lang="hu-HU" sz="1400" b="1" dirty="0">
              <a:solidFill>
                <a:srgbClr val="BCBDBF"/>
              </a:solidFill>
              <a:latin typeface="EurostileTEE" pitchFamily="82" charset="0"/>
              <a:cs typeface="Arial" panose="020B0604020202020204" pitchFamily="34" charset="0"/>
            </a:endParaRPr>
          </a:p>
        </p:txBody>
      </p:sp>
      <p:sp>
        <p:nvSpPr>
          <p:cNvPr id="10" name="Rektangel 32"/>
          <p:cNvSpPr>
            <a:spLocks noChangeArrowheads="1"/>
          </p:cNvSpPr>
          <p:nvPr/>
        </p:nvSpPr>
        <p:spPr bwMode="auto">
          <a:xfrm rot="10800000">
            <a:off x="-6000" y="968649"/>
            <a:ext cx="12204000" cy="74100"/>
          </a:xfrm>
          <a:prstGeom prst="rect">
            <a:avLst/>
          </a:prstGeom>
          <a:gradFill flip="none" rotWithShape="1">
            <a:gsLst>
              <a:gs pos="0">
                <a:srgbClr val="BCBDB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 defTabSz="457200">
              <a:buFont typeface="+mj-lt"/>
              <a:buAutoNum type="arabicPeriod"/>
              <a:defRPr/>
            </a:pPr>
            <a:endParaRPr lang="hu-HU" kern="0" noProof="1">
              <a:solidFill>
                <a:srgbClr val="BCBDBF"/>
              </a:solidFill>
              <a:latin typeface="EurostileTEE" pitchFamily="82" charset="0"/>
              <a:ea typeface="ＭＳ Ｐゴシック" pitchFamily="-97" charset="-128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2774050" y="625857"/>
            <a:ext cx="5318254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hu-HU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Ingatlanok</a:t>
            </a:r>
            <a:endParaRPr lang="hu-HU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gray">
          <a:xfrm>
            <a:off x="2774048" y="137647"/>
            <a:ext cx="822059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u-H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Országos Intéző Bizottság</a:t>
            </a:r>
            <a:endParaRPr lang="hu-H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2" y="105836"/>
            <a:ext cx="798950" cy="7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-6001" y="6534000"/>
            <a:ext cx="2780050" cy="324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Obdĺžnik 22"/>
          <p:cNvSpPr/>
          <p:nvPr/>
        </p:nvSpPr>
        <p:spPr>
          <a:xfrm>
            <a:off x="2774048" y="6534000"/>
            <a:ext cx="9423951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774050" y="1534724"/>
            <a:ext cx="30223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tornai iparos kaszinó kapcsán: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Felértékeltettük az ingatlant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Kisebb javításokat hajtottunk végre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Felkínáltuk a városnak megvételre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Tervezzük az ingatlan műemléki nyilvántartásból való törlését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Tervezzük az ingatlan értékesítését</a:t>
            </a:r>
          </a:p>
        </p:txBody>
      </p:sp>
      <p:pic>
        <p:nvPicPr>
          <p:cNvPr id="1026" name="Picture 2" descr="C:\Users\zoltan.hodek\Documents\who\zoltan_hodek\cserkesz\2016\IB\egyeb ingatlan\torna_kaszi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87" y="1661291"/>
            <a:ext cx="5841294" cy="438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lokTextu 11"/>
          <p:cNvSpPr txBox="1"/>
          <p:nvPr/>
        </p:nvSpPr>
        <p:spPr>
          <a:xfrm>
            <a:off x="3046047" y="6059039"/>
            <a:ext cx="859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Tisztáztuk a </a:t>
            </a:r>
            <a:r>
              <a:rPr lang="hu-H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füleki</a:t>
            </a: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cserkészház és hozzá tartozó terület tulajdonjogát és értékét.</a:t>
            </a:r>
          </a:p>
        </p:txBody>
      </p:sp>
      <p:pic>
        <p:nvPicPr>
          <p:cNvPr id="16" name="Picture 7" descr="C:\Users\zoltan.hodek\Documents\who\zoltan_hodek\cserkesz\2016\IB\egyeb ingatlan\turna_hacava_zadiel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0405"/>
            <a:ext cx="2813608" cy="18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čísla snímky 19"/>
          <p:cNvSpPr>
            <a:spLocks noGrp="1"/>
          </p:cNvSpPr>
          <p:nvPr>
            <p:ph type="sldNum" sz="quarter" idx="12"/>
          </p:nvPr>
        </p:nvSpPr>
        <p:spPr>
          <a:xfrm>
            <a:off x="11459910" y="6492875"/>
            <a:ext cx="336340" cy="365125"/>
          </a:xfrm>
        </p:spPr>
        <p:txBody>
          <a:bodyPr/>
          <a:lstStyle/>
          <a:p>
            <a:fld id="{328D31FB-D90D-49CF-93F2-00661E030545}" type="slidenum">
              <a:rPr lang="hu-HU" sz="1600" b="1" smtClean="0">
                <a:solidFill>
                  <a:srgbClr val="BCBDBF"/>
                </a:solidFill>
                <a:latin typeface="EurostileTEE" pitchFamily="82" charset="0"/>
                <a:cs typeface="Arial" panose="020B0604020202020204" pitchFamily="34" charset="0"/>
              </a:rPr>
              <a:t>7</a:t>
            </a:fld>
            <a:endParaRPr lang="hu-HU" sz="1400" b="1" dirty="0">
              <a:solidFill>
                <a:srgbClr val="BCBDBF"/>
              </a:solidFill>
              <a:latin typeface="EurostileTEE" pitchFamily="82" charset="0"/>
              <a:cs typeface="Arial" panose="020B0604020202020204" pitchFamily="34" charset="0"/>
            </a:endParaRPr>
          </a:p>
        </p:txBody>
      </p:sp>
      <p:sp>
        <p:nvSpPr>
          <p:cNvPr id="10" name="Rektangel 32"/>
          <p:cNvSpPr>
            <a:spLocks noChangeArrowheads="1"/>
          </p:cNvSpPr>
          <p:nvPr/>
        </p:nvSpPr>
        <p:spPr bwMode="auto">
          <a:xfrm rot="10800000">
            <a:off x="-6000" y="968649"/>
            <a:ext cx="12204000" cy="74100"/>
          </a:xfrm>
          <a:prstGeom prst="rect">
            <a:avLst/>
          </a:prstGeom>
          <a:gradFill flip="none" rotWithShape="1">
            <a:gsLst>
              <a:gs pos="0">
                <a:srgbClr val="BCBDB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 defTabSz="457200">
              <a:buFont typeface="+mj-lt"/>
              <a:buAutoNum type="arabicPeriod"/>
              <a:defRPr/>
            </a:pPr>
            <a:endParaRPr lang="hu-HU" kern="0" noProof="1">
              <a:solidFill>
                <a:srgbClr val="BCBDBF"/>
              </a:solidFill>
              <a:latin typeface="EurostileTEE" pitchFamily="82" charset="0"/>
              <a:ea typeface="ＭＳ Ｐゴシック" pitchFamily="-97" charset="-128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2774050" y="625857"/>
            <a:ext cx="5318254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hu-HU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Ingatlanok – Tornai épület karbantartása</a:t>
            </a:r>
            <a:endParaRPr lang="hu-HU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gray">
          <a:xfrm>
            <a:off x="2774048" y="137647"/>
            <a:ext cx="822059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u-H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Országos Intéző Bizottság</a:t>
            </a:r>
            <a:endParaRPr lang="hu-H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2" y="105836"/>
            <a:ext cx="798950" cy="7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-6001" y="6534000"/>
            <a:ext cx="2780050" cy="324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Obdĺžnik 22"/>
          <p:cNvSpPr/>
          <p:nvPr/>
        </p:nvSpPr>
        <p:spPr>
          <a:xfrm>
            <a:off x="2774048" y="6534000"/>
            <a:ext cx="9423951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zoltan.hodek\Documents\who\zoltan_hodek\cserkesz\2016\IB\torna_kaszino\IMG_79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486" y="1199626"/>
            <a:ext cx="3879108" cy="29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oltan.hodek\Documents\who\zoltan_hodek\cserkesz\2016\IB\torna_kaszino\IMG_8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59" y="1042750"/>
            <a:ext cx="2880130" cy="288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oltan.hodek\Documents\who\zoltan_hodek\cserkesz\2016\IB\torna_kaszino\IMG_80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74" y="3783433"/>
            <a:ext cx="3591420" cy="26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zoltan.hodek\Documents\who\zoltan_hodek\cserkesz\2016\IB\torna_kaszino\IMG_80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07" y="3875973"/>
            <a:ext cx="3544035" cy="26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zoltan.hodek\Documents\who\zoltan_hodek\cserkesz\2016\IB\torna_kaszino\IMG_80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77" y="2858076"/>
            <a:ext cx="3400110" cy="3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zoltan.hodek\Documents\who\zoltan_hodek\cserkesz\2016\IB\egyeb ingatlan\turna_hacava_zadiel_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8720"/>
            <a:ext cx="2813608" cy="18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lokTextu 16"/>
          <p:cNvSpPr txBox="1"/>
          <p:nvPr/>
        </p:nvSpPr>
        <p:spPr>
          <a:xfrm>
            <a:off x="6096000" y="1394761"/>
            <a:ext cx="1685344" cy="780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Akkor dolgozunk ha „jól esik”.</a:t>
            </a:r>
          </a:p>
        </p:txBody>
      </p:sp>
    </p:spTree>
    <p:extLst>
      <p:ext uri="{BB962C8B-B14F-4D97-AF65-F5344CB8AC3E}">
        <p14:creationId xmlns:p14="http://schemas.microsoft.com/office/powerpoint/2010/main" val="26452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čísla snímky 19"/>
          <p:cNvSpPr>
            <a:spLocks noGrp="1"/>
          </p:cNvSpPr>
          <p:nvPr>
            <p:ph type="sldNum" sz="quarter" idx="12"/>
          </p:nvPr>
        </p:nvSpPr>
        <p:spPr>
          <a:xfrm>
            <a:off x="11459910" y="6492875"/>
            <a:ext cx="336340" cy="365125"/>
          </a:xfrm>
        </p:spPr>
        <p:txBody>
          <a:bodyPr/>
          <a:lstStyle/>
          <a:p>
            <a:fld id="{328D31FB-D90D-49CF-93F2-00661E030545}" type="slidenum">
              <a:rPr lang="hu-HU" sz="1600" b="1" smtClean="0">
                <a:solidFill>
                  <a:srgbClr val="BCBDBF"/>
                </a:solidFill>
                <a:latin typeface="EurostileTEE" pitchFamily="82" charset="0"/>
                <a:cs typeface="Arial" panose="020B0604020202020204" pitchFamily="34" charset="0"/>
              </a:rPr>
              <a:t>8</a:t>
            </a:fld>
            <a:endParaRPr lang="hu-HU" sz="1400" b="1" dirty="0">
              <a:solidFill>
                <a:srgbClr val="BCBDBF"/>
              </a:solidFill>
              <a:latin typeface="EurostileTEE" pitchFamily="82" charset="0"/>
              <a:cs typeface="Arial" panose="020B0604020202020204" pitchFamily="34" charset="0"/>
            </a:endParaRPr>
          </a:p>
        </p:txBody>
      </p:sp>
      <p:sp>
        <p:nvSpPr>
          <p:cNvPr id="10" name="Rektangel 32"/>
          <p:cNvSpPr>
            <a:spLocks noChangeArrowheads="1"/>
          </p:cNvSpPr>
          <p:nvPr/>
        </p:nvSpPr>
        <p:spPr bwMode="auto">
          <a:xfrm rot="10800000">
            <a:off x="-6000" y="968649"/>
            <a:ext cx="12204000" cy="74100"/>
          </a:xfrm>
          <a:prstGeom prst="rect">
            <a:avLst/>
          </a:prstGeom>
          <a:gradFill flip="none" rotWithShape="1">
            <a:gsLst>
              <a:gs pos="0">
                <a:srgbClr val="BCBDB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 defTabSz="457200">
              <a:buFont typeface="+mj-lt"/>
              <a:buAutoNum type="arabicPeriod"/>
              <a:defRPr/>
            </a:pPr>
            <a:endParaRPr lang="hu-HU" kern="0" noProof="1">
              <a:solidFill>
                <a:srgbClr val="BCBDBF"/>
              </a:solidFill>
              <a:latin typeface="EurostileTEE" pitchFamily="82" charset="0"/>
              <a:ea typeface="ＭＳ Ｐゴシック" pitchFamily="-97" charset="-128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2774050" y="625857"/>
            <a:ext cx="5318254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hu-HU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Ingatlanok</a:t>
            </a:r>
            <a:endParaRPr lang="hu-HU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gray">
          <a:xfrm>
            <a:off x="2774048" y="137647"/>
            <a:ext cx="822059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u-H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Országos Intéző Bizottság</a:t>
            </a:r>
            <a:endParaRPr lang="hu-H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2" y="105836"/>
            <a:ext cx="798950" cy="7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-6001" y="6534000"/>
            <a:ext cx="2780050" cy="324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Obdĺžnik 22"/>
          <p:cNvSpPr/>
          <p:nvPr/>
        </p:nvSpPr>
        <p:spPr>
          <a:xfrm>
            <a:off x="2774048" y="6534000"/>
            <a:ext cx="9423951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774050" y="1199626"/>
            <a:ext cx="9281105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</a:t>
            </a:r>
            <a:r>
              <a:rPr lang="hu-H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ipolynyéki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cserkészházat és hozzá tartozó területet 2016 áprilisában értékesítettük. Az épület megroggyant, statikai állapotára való tekintettel használhatatlan volt.</a:t>
            </a:r>
          </a:p>
        </p:txBody>
      </p:sp>
      <p:pic>
        <p:nvPicPr>
          <p:cNvPr id="3074" name="Picture 2" descr="C:\Users\zoltan.hodek\Documents\who\zoltan_hodek\cserkesz\2016\IB\egyeb ingatlan\ipolyn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6530"/>
            <a:ext cx="5729930" cy="42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oltan.hodek\Documents\who\zoltan_hodek\_elado\cserkesz\Ipolynyek\P10100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49" y="3364517"/>
            <a:ext cx="3999283" cy="299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oltan.hodek\Documents\who\zoltan_hodek\_elado\cserkesz\Ipolynyek\vinica_ipolynye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11"/>
            <a:ext cx="2779382" cy="19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čísla snímky 19"/>
          <p:cNvSpPr>
            <a:spLocks noGrp="1"/>
          </p:cNvSpPr>
          <p:nvPr>
            <p:ph type="sldNum" sz="quarter" idx="12"/>
          </p:nvPr>
        </p:nvSpPr>
        <p:spPr>
          <a:xfrm>
            <a:off x="11459910" y="6492875"/>
            <a:ext cx="336340" cy="365125"/>
          </a:xfrm>
        </p:spPr>
        <p:txBody>
          <a:bodyPr/>
          <a:lstStyle/>
          <a:p>
            <a:fld id="{328D31FB-D90D-49CF-93F2-00661E030545}" type="slidenum">
              <a:rPr lang="hu-HU" sz="1600" b="1" smtClean="0">
                <a:solidFill>
                  <a:srgbClr val="BCBDBF"/>
                </a:solidFill>
                <a:latin typeface="EurostileTEE" pitchFamily="82" charset="0"/>
                <a:cs typeface="Arial" panose="020B0604020202020204" pitchFamily="34" charset="0"/>
              </a:rPr>
              <a:t>9</a:t>
            </a:fld>
            <a:endParaRPr lang="hu-HU" sz="1400" b="1" dirty="0">
              <a:solidFill>
                <a:srgbClr val="BCBDBF"/>
              </a:solidFill>
              <a:latin typeface="EurostileTEE" pitchFamily="82" charset="0"/>
              <a:cs typeface="Arial" panose="020B0604020202020204" pitchFamily="34" charset="0"/>
            </a:endParaRPr>
          </a:p>
        </p:txBody>
      </p:sp>
      <p:sp>
        <p:nvSpPr>
          <p:cNvPr id="10" name="Rektangel 32"/>
          <p:cNvSpPr>
            <a:spLocks noChangeArrowheads="1"/>
          </p:cNvSpPr>
          <p:nvPr/>
        </p:nvSpPr>
        <p:spPr bwMode="auto">
          <a:xfrm rot="10800000">
            <a:off x="-6000" y="968649"/>
            <a:ext cx="12204000" cy="74100"/>
          </a:xfrm>
          <a:prstGeom prst="rect">
            <a:avLst/>
          </a:prstGeom>
          <a:gradFill flip="none" rotWithShape="1">
            <a:gsLst>
              <a:gs pos="0">
                <a:srgbClr val="BCBDB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 defTabSz="457200">
              <a:buFont typeface="+mj-lt"/>
              <a:buAutoNum type="arabicPeriod"/>
              <a:defRPr/>
            </a:pPr>
            <a:endParaRPr lang="hu-HU" kern="0" noProof="1">
              <a:solidFill>
                <a:srgbClr val="BCBDBF"/>
              </a:solidFill>
              <a:latin typeface="EurostileTEE" pitchFamily="82" charset="0"/>
              <a:ea typeface="ＭＳ Ｐゴシック" pitchFamily="-97" charset="-128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2774050" y="625857"/>
            <a:ext cx="5318254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hu-HU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Ingatlanok</a:t>
            </a:r>
            <a:endParaRPr lang="hu-HU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gray">
          <a:xfrm>
            <a:off x="2774048" y="137647"/>
            <a:ext cx="822059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u-H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Országos Intéző Bizottság</a:t>
            </a:r>
            <a:endParaRPr lang="hu-H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2" y="105836"/>
            <a:ext cx="798950" cy="7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-6001" y="6534000"/>
            <a:ext cx="2780050" cy="324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Obdĺžnik 22"/>
          <p:cNvSpPr/>
          <p:nvPr/>
        </p:nvSpPr>
        <p:spPr>
          <a:xfrm>
            <a:off x="2774048" y="6534000"/>
            <a:ext cx="9423951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162650" y="1518407"/>
            <a:ext cx="4323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Ivánka kastély kihasználása emelkedő tendenciát mutat. A magas fenntartási költségek miatt még mindig nem beszélhetünk nyereségről.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C:\Users\zoltan.hodek\Documents\who\zoltan_hodek\cserkesz\2016\IB\egyeb ingatlan\Dunaszerdahely0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023" y="1405739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oltan.hodek\Documents\who\zoltan_hodek\cserkesz\2016\IB\egyeb ingatlan\520px-Ivánka_kúr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32" y="3537019"/>
            <a:ext cx="3744198" cy="27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oltan.hodek\Documents\who\zoltan_hodek\cserkesz\2016\IB\egyeb ingatlan\castle-saunderson-scout-centre-opening-G5CJT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4"/>
          <a:stretch/>
        </p:blipFill>
        <p:spPr bwMode="auto">
          <a:xfrm>
            <a:off x="-15510" y="4498321"/>
            <a:ext cx="2789558" cy="18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lokTextu 15"/>
          <p:cNvSpPr txBox="1"/>
          <p:nvPr/>
        </p:nvSpPr>
        <p:spPr>
          <a:xfrm>
            <a:off x="7273254" y="4649160"/>
            <a:ext cx="4548407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dunaszerdahelyi székház üres helységeinek rendbetételére került sor, néhány helységet sikerült bérbe adni. A tervezett további felújítás miatt a szabad helységek legalább júniusig az SZMCS részére lesznek fenntartva.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3473</TotalTime>
  <Words>832</Words>
  <Application>Microsoft Office PowerPoint</Application>
  <PresentationFormat>Vlastná</PresentationFormat>
  <Paragraphs>106</Paragraphs>
  <Slides>12</Slides>
  <Notes>12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Hodek, Zoltan</dc:creator>
  <cp:lastModifiedBy>Hodek, Zoltan</cp:lastModifiedBy>
  <cp:revision>1</cp:revision>
  <cp:lastPrinted>2016-09-28T13:19:48Z</cp:lastPrinted>
  <dcterms:created xsi:type="dcterms:W3CDTF">2014-04-23T12:55:40Z</dcterms:created>
  <dcterms:modified xsi:type="dcterms:W3CDTF">2017-02-03T11:01:42Z</dcterms:modified>
</cp:coreProperties>
</file>